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55" autoAdjust="0"/>
  </p:normalViewPr>
  <p:slideViewPr>
    <p:cSldViewPr snapToGrid="0">
      <p:cViewPr varScale="1">
        <p:scale>
          <a:sx n="32" d="100"/>
          <a:sy n="32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195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1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31900" y="6032500"/>
            <a:ext cx="21907500" cy="3124200"/>
          </a:xfrm>
          <a:prstGeom prst="rect">
            <a:avLst/>
          </a:prstGeom>
        </p:spPr>
        <p:txBody>
          <a:bodyPr/>
          <a:lstStyle>
            <a:lvl1pPr>
              <a:defRPr sz="8600" spc="1375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31900" y="4775200"/>
            <a:ext cx="21907500" cy="1244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lluminated tent on a snowy mountaintop at dusk"/>
          <p:cNvSpPr>
            <a:spLocks noGrp="1"/>
          </p:cNvSpPr>
          <p:nvPr>
            <p:ph type="pic" sz="half" idx="21"/>
          </p:nvPr>
        </p:nvSpPr>
        <p:spPr>
          <a:xfrm>
            <a:off x="11907501" y="5275274"/>
            <a:ext cx="12700001" cy="8781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cy lake with snow-covered mountains in the background "/>
          <p:cNvSpPr>
            <a:spLocks noGrp="1"/>
          </p:cNvSpPr>
          <p:nvPr>
            <p:ph type="pic" idx="22"/>
          </p:nvPr>
        </p:nvSpPr>
        <p:spPr>
          <a:xfrm>
            <a:off x="12192000" y="-2387600"/>
            <a:ext cx="12192000" cy="122070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ilhouette of a hiker standing on a rock overlooking the water and watching the sunset"/>
          <p:cNvSpPr>
            <a:spLocks noGrp="1"/>
          </p:cNvSpPr>
          <p:nvPr>
            <p:ph type="pic" idx="23"/>
          </p:nvPr>
        </p:nvSpPr>
        <p:spPr>
          <a:xfrm>
            <a:off x="-254000" y="-4025900"/>
            <a:ext cx="33642300" cy="18925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74900" y="8991600"/>
            <a:ext cx="196215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74900" y="5999360"/>
            <a:ext cx="19621500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74900" y="4165600"/>
            <a:ext cx="19621500" cy="660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74900" y="1917700"/>
            <a:ext cx="19621500" cy="965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Rocks in a calm lake with mountains in the background at dusk"/>
          <p:cNvSpPr>
            <a:spLocks noGrp="1"/>
          </p:cNvSpPr>
          <p:nvPr>
            <p:ph type="pic" idx="23"/>
          </p:nvPr>
        </p:nvSpPr>
        <p:spPr>
          <a:xfrm>
            <a:off x="-76200" y="3950692"/>
            <a:ext cx="24536400" cy="13363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lluminated tent on a snowy mountaintop at dusk"/>
          <p:cNvSpPr>
            <a:spLocks noGrp="1"/>
          </p:cNvSpPr>
          <p:nvPr>
            <p:ph type="pic" idx="21"/>
          </p:nvPr>
        </p:nvSpPr>
        <p:spPr>
          <a:xfrm>
            <a:off x="0" y="-1587500"/>
            <a:ext cx="24383997" cy="168597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lluminated tent on a snowy mountaintop at dusk"/>
          <p:cNvSpPr>
            <a:spLocks noGrp="1"/>
          </p:cNvSpPr>
          <p:nvPr>
            <p:ph type="pic" idx="21"/>
          </p:nvPr>
        </p:nvSpPr>
        <p:spPr>
          <a:xfrm>
            <a:off x="0" y="-1587500"/>
            <a:ext cx="24383997" cy="168597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31900" y="1409700"/>
            <a:ext cx="21907500" cy="2057400"/>
          </a:xfrm>
          <a:prstGeom prst="rect">
            <a:avLst/>
          </a:prstGeom>
        </p:spPr>
        <p:txBody>
          <a:bodyPr/>
          <a:lstStyle>
            <a:lvl1pPr>
              <a:defRPr sz="8600" spc="1375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31900" y="698500"/>
            <a:ext cx="219075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3200" cap="all" spc="512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3200" cap="all" spc="512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3200" cap="all" spc="512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3200" cap="all" spc="512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3200" cap="all" spc="512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cks in a calm lake with mountains in the background at dusk"/>
          <p:cNvSpPr>
            <a:spLocks noGrp="1"/>
          </p:cNvSpPr>
          <p:nvPr>
            <p:ph type="pic" idx="21"/>
          </p:nvPr>
        </p:nvSpPr>
        <p:spPr>
          <a:xfrm>
            <a:off x="0" y="2680692"/>
            <a:ext cx="24434800" cy="1330786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31900" y="1409700"/>
            <a:ext cx="21907500" cy="2057400"/>
          </a:xfrm>
          <a:prstGeom prst="rect">
            <a:avLst/>
          </a:prstGeom>
        </p:spPr>
        <p:txBody>
          <a:bodyPr/>
          <a:lstStyle>
            <a:lvl1pPr>
              <a:defRPr sz="8600" spc="1375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31900" y="698500"/>
            <a:ext cx="219075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3200" cap="all" spc="512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3200" cap="all" spc="512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3200" cap="all" spc="512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3200" cap="all" spc="512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3200" cap="all" spc="512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231900" y="5295900"/>
            <a:ext cx="21907500" cy="3124200"/>
          </a:xfrm>
          <a:prstGeom prst="rect">
            <a:avLst/>
          </a:prstGeom>
        </p:spPr>
        <p:txBody>
          <a:bodyPr anchor="ctr"/>
          <a:lstStyle>
            <a:lvl1pPr>
              <a:defRPr sz="8600" spc="1375"/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cy lake with snow-covered mountains in the background "/>
          <p:cNvSpPr>
            <a:spLocks noGrp="1"/>
          </p:cNvSpPr>
          <p:nvPr>
            <p:ph type="pic" idx="21"/>
          </p:nvPr>
        </p:nvSpPr>
        <p:spPr>
          <a:xfrm>
            <a:off x="11299229" y="-38100"/>
            <a:ext cx="13756503" cy="1377348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1028700" y="6057900"/>
            <a:ext cx="10147300" cy="4191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4813300"/>
            <a:ext cx="10147300" cy="1244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cy lake with snow-covered mountains in the background "/>
          <p:cNvSpPr>
            <a:spLocks noGrp="1"/>
          </p:cNvSpPr>
          <p:nvPr>
            <p:ph type="pic" idx="21"/>
          </p:nvPr>
        </p:nvSpPr>
        <p:spPr>
          <a:xfrm>
            <a:off x="11303000" y="-38100"/>
            <a:ext cx="13756502" cy="1377348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1244600" y="863600"/>
            <a:ext cx="9525000" cy="260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44600" y="3962400"/>
            <a:ext cx="9525000" cy="8521700"/>
          </a:xfrm>
          <a:prstGeom prst="rect">
            <a:avLst/>
          </a:prstGeom>
        </p:spPr>
        <p:txBody>
          <a:bodyPr/>
          <a:lstStyle>
            <a:lvl1pPr marL="546100" indent="-546100">
              <a:spcBef>
                <a:spcPts val="4500"/>
              </a:spcBef>
              <a:defRPr sz="4200"/>
            </a:lvl1pPr>
            <a:lvl2pPr marL="1092200" indent="-546100">
              <a:spcBef>
                <a:spcPts val="4500"/>
              </a:spcBef>
              <a:defRPr sz="4200"/>
            </a:lvl2pPr>
            <a:lvl3pPr marL="1638300" indent="-546100">
              <a:spcBef>
                <a:spcPts val="4500"/>
              </a:spcBef>
              <a:defRPr sz="4200"/>
            </a:lvl3pPr>
            <a:lvl4pPr marL="2184400" indent="-546100">
              <a:spcBef>
                <a:spcPts val="4500"/>
              </a:spcBef>
              <a:defRPr sz="4200"/>
            </a:lvl4pPr>
            <a:lvl5pPr marL="2730500" indent="-546100">
              <a:spcBef>
                <a:spcPts val="45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1231900" y="2133600"/>
            <a:ext cx="21907500" cy="9448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31900" y="863600"/>
            <a:ext cx="21907500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31900" y="2844800"/>
            <a:ext cx="21907500" cy="944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0793" y="13049250"/>
            <a:ext cx="431293" cy="520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6676" y="3281082"/>
            <a:ext cx="21907500" cy="91708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odoni MT" panose="02070603080606020203" pitchFamily="18" charset="0"/>
              </a:rPr>
              <a:t/>
            </a:r>
            <a:br>
              <a:rPr lang="en-US" dirty="0" smtClean="0">
                <a:latin typeface="Bodoni MT" panose="02070603080606020203" pitchFamily="18" charset="0"/>
              </a:rPr>
            </a:br>
            <a:r>
              <a:rPr lang="en-US" dirty="0" smtClean="0">
                <a:latin typeface="Bodoni MT" panose="02070603080606020203" pitchFamily="18" charset="0"/>
              </a:rPr>
              <a:t/>
            </a:r>
            <a:br>
              <a:rPr lang="en-US" dirty="0" smtClean="0">
                <a:latin typeface="Bodoni MT" panose="02070603080606020203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topic:- Hydrological cycle</a:t>
            </a:r>
            <a:br>
              <a:rPr lang="en-US" dirty="0" smtClean="0">
                <a:solidFill>
                  <a:srgbClr val="FF0000"/>
                </a:solidFill>
                <a:latin typeface="Bodoni MT" panose="02070603080606020203" pitchFamily="18" charset="0"/>
              </a:rPr>
            </a:br>
            <a:r>
              <a:rPr lang="en-US" dirty="0">
                <a:solidFill>
                  <a:srgbClr val="FF0000"/>
                </a:solidFill>
                <a:latin typeface="Bodoni MT" panose="02070603080606020203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Bodoni MT" panose="02070603080606020203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odoni MT" panose="02070603080606020203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Bodoni MT" panose="02070603080606020203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odoni MT" panose="02070603080606020203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Bodoni MT" panose="02070603080606020203" pitchFamily="18" charset="0"/>
              </a:rPr>
            </a:br>
            <a:r>
              <a:rPr lang="en-US" sz="4800" dirty="0" err="1" smtClean="0">
                <a:latin typeface="Bodoni MT" panose="02070603080606020203" pitchFamily="18" charset="0"/>
              </a:rPr>
              <a:t>mrs.</a:t>
            </a:r>
            <a:r>
              <a:rPr lang="en-US" sz="4800" dirty="0" smtClean="0">
                <a:latin typeface="Bodoni MT" panose="02070603080606020203" pitchFamily="18" charset="0"/>
              </a:rPr>
              <a:t> </a:t>
            </a:r>
            <a:r>
              <a:rPr lang="en-US" sz="4800" dirty="0" err="1" smtClean="0">
                <a:latin typeface="Bodoni MT" panose="02070603080606020203" pitchFamily="18" charset="0"/>
              </a:rPr>
              <a:t>Jadhav</a:t>
            </a:r>
            <a:r>
              <a:rPr lang="en-US" sz="4800" dirty="0" smtClean="0">
                <a:latin typeface="Bodoni MT" panose="02070603080606020203" pitchFamily="18" charset="0"/>
              </a:rPr>
              <a:t> </a:t>
            </a:r>
            <a:r>
              <a:rPr lang="en-US" sz="4800" dirty="0" err="1" smtClean="0">
                <a:latin typeface="Bodoni MT" panose="02070603080606020203" pitchFamily="18" charset="0"/>
              </a:rPr>
              <a:t>megha</a:t>
            </a:r>
            <a:r>
              <a:rPr lang="en-US" sz="4800" dirty="0" smtClean="0">
                <a:latin typeface="Bodoni MT" panose="02070603080606020203" pitchFamily="18" charset="0"/>
              </a:rPr>
              <a:t> </a:t>
            </a:r>
            <a:r>
              <a:rPr lang="en-US" sz="4800" dirty="0" err="1" smtClean="0">
                <a:latin typeface="Bodoni MT" panose="02070603080606020203" pitchFamily="18" charset="0"/>
              </a:rPr>
              <a:t>mahesh</a:t>
            </a:r>
            <a:r>
              <a:rPr lang="en-US" sz="4800" dirty="0">
                <a:latin typeface="Bodoni MT" panose="02070603080606020203" pitchFamily="18" charset="0"/>
              </a:rPr>
              <a:t/>
            </a:r>
            <a:br>
              <a:rPr lang="en-US" sz="4800" dirty="0">
                <a:latin typeface="Bodoni MT" panose="02070603080606020203" pitchFamily="18" charset="0"/>
              </a:rPr>
            </a:br>
            <a:r>
              <a:rPr lang="en-US" sz="4800" dirty="0" smtClean="0">
                <a:latin typeface="Bodoni MT" panose="02070603080606020203" pitchFamily="18" charset="0"/>
              </a:rPr>
              <a:t/>
            </a:r>
            <a:br>
              <a:rPr lang="en-US" sz="4800" dirty="0" smtClean="0">
                <a:latin typeface="Bodoni MT" panose="02070603080606020203" pitchFamily="18" charset="0"/>
              </a:rPr>
            </a:br>
            <a:r>
              <a:rPr lang="en-US" sz="4800" dirty="0" smtClean="0">
                <a:latin typeface="Bodoni MT" panose="02070603080606020203" pitchFamily="18" charset="0"/>
              </a:rPr>
              <a:t/>
            </a:r>
            <a:br>
              <a:rPr lang="en-US" sz="4800" dirty="0" smtClean="0">
                <a:latin typeface="Bodoni MT" panose="02070603080606020203" pitchFamily="18" charset="0"/>
              </a:rPr>
            </a:br>
            <a:r>
              <a:rPr lang="en-US" sz="4800" dirty="0" smtClean="0">
                <a:latin typeface="Bodoni MT" panose="02070603080606020203" pitchFamily="18" charset="0"/>
              </a:rPr>
              <a:t>	</a:t>
            </a:r>
            <a:r>
              <a:rPr lang="en-US" sz="5400" dirty="0" smtClean="0">
                <a:latin typeface="Bodoni MT" panose="02070603080606020203" pitchFamily="18" charset="0"/>
              </a:rPr>
              <a:t>Department </a:t>
            </a:r>
            <a:r>
              <a:rPr lang="en-US" sz="5400" dirty="0">
                <a:latin typeface="Bodoni MT" panose="02070603080606020203" pitchFamily="18" charset="0"/>
              </a:rPr>
              <a:t>of soil and water conservation</a:t>
            </a:r>
            <a:endParaRPr lang="en-US" sz="4800" dirty="0">
              <a:latin typeface="Bodoni MT" panose="020706030806060202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31900" y="779929"/>
            <a:ext cx="22112194" cy="2501153"/>
          </a:xfrm>
        </p:spPr>
        <p:txBody>
          <a:bodyPr>
            <a:normAutofit fontScale="77500" lnSpcReduction="20000"/>
          </a:bodyPr>
          <a:lstStyle/>
          <a:p>
            <a:pPr marL="1905000" lvl="3" indent="0">
              <a:buNone/>
            </a:pPr>
            <a:r>
              <a:rPr lang="en-US" sz="6200" dirty="0">
                <a:solidFill>
                  <a:srgbClr val="FF0000"/>
                </a:solidFill>
              </a:rPr>
              <a:t>	</a:t>
            </a:r>
            <a:r>
              <a:rPr lang="en-US" sz="6200" dirty="0" smtClean="0">
                <a:solidFill>
                  <a:srgbClr val="FF0000"/>
                </a:solidFill>
              </a:rPr>
              <a:t>							</a:t>
            </a:r>
            <a:r>
              <a:rPr lang="en-US" sz="6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	KVPS </a:t>
            </a:r>
          </a:p>
          <a:p>
            <a:pPr marL="1905000" lvl="3" indent="0">
              <a:buNone/>
            </a:pPr>
            <a:r>
              <a:rPr lang="en-US" sz="85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Kisan</a:t>
            </a:r>
            <a:r>
              <a:rPr lang="en-US" sz="85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Arts, Commerce and Science College, </a:t>
            </a:r>
            <a:r>
              <a:rPr lang="en-US" sz="85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Parola</a:t>
            </a:r>
            <a:endParaRPr lang="en-US" sz="8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0641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0925.jpeg" descr="IMG_09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855406"/>
            <a:ext cx="20293781" cy="11562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hank you..!!"/>
          <p:cNvSpPr txBox="1">
            <a:spLocks noGrp="1"/>
          </p:cNvSpPr>
          <p:nvPr>
            <p:ph type="body" idx="22"/>
          </p:nvPr>
        </p:nvSpPr>
        <p:spPr>
          <a:xfrm>
            <a:off x="2921169" y="2127803"/>
            <a:ext cx="19621501" cy="965201"/>
          </a:xfrm>
          <a:prstGeom prst="rect">
            <a:avLst/>
          </a:prstGeom>
        </p:spPr>
        <p:txBody>
          <a:bodyPr/>
          <a:lstStyle/>
          <a:p>
            <a:r>
              <a:t>Thank you..!! </a:t>
            </a:r>
          </a:p>
        </p:txBody>
      </p:sp>
      <p:pic>
        <p:nvPicPr>
          <p:cNvPr id="175" name="IMG_0947.jpeg" descr="IMG_094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3416" y="3248249"/>
            <a:ext cx="16606470" cy="8795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Hydrological cycle"/>
          <p:cNvSpPr txBox="1">
            <a:spLocks noGrp="1"/>
          </p:cNvSpPr>
          <p:nvPr>
            <p:ph type="title"/>
          </p:nvPr>
        </p:nvSpPr>
        <p:spPr>
          <a:xfrm>
            <a:off x="1595963" y="1783151"/>
            <a:ext cx="21907501" cy="1766873"/>
          </a:xfrm>
          <a:prstGeom prst="rect">
            <a:avLst/>
          </a:prstGeom>
        </p:spPr>
        <p:txBody>
          <a:bodyPr/>
          <a:lstStyle/>
          <a:p>
            <a:r>
              <a:rPr dirty="0"/>
              <a:t>      Hydrological cycle </a:t>
            </a:r>
          </a:p>
        </p:txBody>
      </p:sp>
      <p:pic>
        <p:nvPicPr>
          <p:cNvPr id="141" name="IMG_0921.jpeg" descr="IMG_09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0639" y="3840552"/>
            <a:ext cx="15582722" cy="8819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0924.jpeg" descr="IMG_092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8280" y="996745"/>
            <a:ext cx="20654707" cy="11503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vaporation"/>
          <p:cNvSpPr txBox="1">
            <a:spLocks noGrp="1"/>
          </p:cNvSpPr>
          <p:nvPr>
            <p:ph type="title"/>
          </p:nvPr>
        </p:nvSpPr>
        <p:spPr>
          <a:xfrm>
            <a:off x="6642510" y="682604"/>
            <a:ext cx="11409516" cy="136173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 smtClean="0"/>
              <a:t>Evaporation</a:t>
            </a:r>
            <a:endParaRPr dirty="0"/>
          </a:p>
        </p:txBody>
      </p:sp>
      <p:sp>
        <p:nvSpPr>
          <p:cNvPr id="148" name="The process by which , the water or moisture from the water body or soil surface is removed continuously under temperature effect."/>
          <p:cNvSpPr txBox="1">
            <a:spLocks noGrp="1"/>
          </p:cNvSpPr>
          <p:nvPr>
            <p:ph type="body" sz="half" idx="1"/>
          </p:nvPr>
        </p:nvSpPr>
        <p:spPr>
          <a:xfrm>
            <a:off x="538169" y="2525108"/>
            <a:ext cx="11378527" cy="10276491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sz="7200" dirty="0"/>
              <a:t>The process by which , the water or moisture from the water body or soil surface is removed continuously under temperature effect.</a:t>
            </a:r>
          </a:p>
        </p:txBody>
      </p:sp>
      <p:pic>
        <p:nvPicPr>
          <p:cNvPr id="149" name="IMG_0948.jpeg" descr="IMG_09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05241" y="2525108"/>
            <a:ext cx="11293569" cy="10276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ranspiration"/>
          <p:cNvSpPr txBox="1">
            <a:spLocks noGrp="1"/>
          </p:cNvSpPr>
          <p:nvPr>
            <p:ph type="title"/>
          </p:nvPr>
        </p:nvSpPr>
        <p:spPr>
          <a:xfrm>
            <a:off x="7881374" y="791135"/>
            <a:ext cx="9525000" cy="2603500"/>
          </a:xfrm>
          <a:prstGeom prst="rect">
            <a:avLst/>
          </a:prstGeom>
        </p:spPr>
        <p:txBody>
          <a:bodyPr/>
          <a:lstStyle/>
          <a:p>
            <a:r>
              <a:t>Transpiration </a:t>
            </a:r>
          </a:p>
        </p:txBody>
      </p:sp>
      <p:sp>
        <p:nvSpPr>
          <p:cNvPr id="152" name="The water loss only from the plant’s body during respiration process."/>
          <p:cNvSpPr txBox="1">
            <a:spLocks noGrp="1"/>
          </p:cNvSpPr>
          <p:nvPr>
            <p:ph type="body" sz="half" idx="1"/>
          </p:nvPr>
        </p:nvSpPr>
        <p:spPr>
          <a:xfrm>
            <a:off x="733047" y="4486015"/>
            <a:ext cx="9525001" cy="6414709"/>
          </a:xfrm>
          <a:prstGeom prst="rect">
            <a:avLst/>
          </a:prstGeom>
        </p:spPr>
        <p:txBody>
          <a:bodyPr/>
          <a:lstStyle/>
          <a:p>
            <a:r>
              <a:rPr dirty="0"/>
              <a:t>The water loss only from the plant’s body during respiration process.</a:t>
            </a:r>
          </a:p>
        </p:txBody>
      </p:sp>
      <p:pic>
        <p:nvPicPr>
          <p:cNvPr id="153" name="IMG_0949.jpeg" descr="IMG_094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7295" y="4486015"/>
            <a:ext cx="12338158" cy="6926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cipitation"/>
          <p:cNvSpPr txBox="1">
            <a:spLocks noGrp="1"/>
          </p:cNvSpPr>
          <p:nvPr>
            <p:ph type="title"/>
          </p:nvPr>
        </p:nvSpPr>
        <p:spPr>
          <a:xfrm>
            <a:off x="7356230" y="519096"/>
            <a:ext cx="9525001" cy="2603501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Precipitation</a:t>
            </a:r>
          </a:p>
        </p:txBody>
      </p:sp>
      <p:sp>
        <p:nvSpPr>
          <p:cNvPr id="156" name="The process of lifting of moisture to the atmosphere and subsequently formation of clouds at the same height.…"/>
          <p:cNvSpPr txBox="1">
            <a:spLocks noGrp="1"/>
          </p:cNvSpPr>
          <p:nvPr>
            <p:ph type="body" sz="half" idx="1"/>
          </p:nvPr>
        </p:nvSpPr>
        <p:spPr>
          <a:xfrm>
            <a:off x="1049722" y="3122597"/>
            <a:ext cx="9525001" cy="8519466"/>
          </a:xfrm>
          <a:prstGeom prst="rect">
            <a:avLst/>
          </a:prstGeom>
        </p:spPr>
        <p:txBody>
          <a:bodyPr/>
          <a:lstStyle/>
          <a:p>
            <a:pPr algn="just"/>
            <a:r>
              <a:rPr dirty="0"/>
              <a:t>The process of lifting of moisture to the atmosphere and subsequently formation of clouds at the same height. </a:t>
            </a:r>
          </a:p>
          <a:p>
            <a:pPr algn="just"/>
            <a:r>
              <a:rPr dirty="0"/>
              <a:t>The water from the clouds falls over the earth in the form of precipitation which is circulated to the oceans, rivers, inland bodies, etc.</a:t>
            </a:r>
          </a:p>
        </p:txBody>
      </p:sp>
      <p:pic>
        <p:nvPicPr>
          <p:cNvPr id="157" name="IMG_0939.jpeg" descr="IMG_09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7362" y="3122597"/>
            <a:ext cx="9407738" cy="8519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nterception loss"/>
          <p:cNvSpPr txBox="1">
            <a:spLocks noGrp="1"/>
          </p:cNvSpPr>
          <p:nvPr>
            <p:ph type="title"/>
          </p:nvPr>
        </p:nvSpPr>
        <p:spPr>
          <a:xfrm>
            <a:off x="6628932" y="834103"/>
            <a:ext cx="10777071" cy="1476188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Interception loss</a:t>
            </a:r>
          </a:p>
        </p:txBody>
      </p:sp>
      <p:sp>
        <p:nvSpPr>
          <p:cNvPr id="160" name="The part of precipitated water which is intercepted by the vegetative foliage, dry surfaces of buildings, ground surface, etc. is ultimately lost to the atmosphere."/>
          <p:cNvSpPr txBox="1">
            <a:spLocks noGrp="1"/>
          </p:cNvSpPr>
          <p:nvPr>
            <p:ph type="body" sz="half" idx="1"/>
          </p:nvPr>
        </p:nvSpPr>
        <p:spPr>
          <a:xfrm>
            <a:off x="1244599" y="3425414"/>
            <a:ext cx="9525000" cy="6839771"/>
          </a:xfrm>
          <a:prstGeom prst="rect">
            <a:avLst/>
          </a:prstGeom>
        </p:spPr>
        <p:txBody>
          <a:bodyPr/>
          <a:lstStyle/>
          <a:p>
            <a:pPr algn="just"/>
            <a:r>
              <a:rPr dirty="0"/>
              <a:t>The part of precipitated water which is intercepted by the vegetative foliage, dry surfaces of buildings, ground surface, etc. is ultimately lost to the atmosphere.</a:t>
            </a:r>
          </a:p>
        </p:txBody>
      </p:sp>
      <p:pic>
        <p:nvPicPr>
          <p:cNvPr id="161" name="IMG_0940.jpeg" descr="IMG_094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5917" y="3425415"/>
            <a:ext cx="11560173" cy="6839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unoff"/>
          <p:cNvSpPr txBox="1">
            <a:spLocks noGrp="1"/>
          </p:cNvSpPr>
          <p:nvPr>
            <p:ph type="title"/>
          </p:nvPr>
        </p:nvSpPr>
        <p:spPr>
          <a:xfrm>
            <a:off x="8559800" y="627626"/>
            <a:ext cx="9525000" cy="2603500"/>
          </a:xfrm>
          <a:prstGeom prst="rect">
            <a:avLst/>
          </a:prstGeom>
        </p:spPr>
        <p:txBody>
          <a:bodyPr/>
          <a:lstStyle/>
          <a:p>
            <a:pPr algn="ctr"/>
            <a:r>
              <a:t>Runoff</a:t>
            </a:r>
          </a:p>
        </p:txBody>
      </p:sp>
      <p:sp>
        <p:nvSpPr>
          <p:cNvPr id="164" name="It occurs when there is more water than land can absorb.…"/>
          <p:cNvSpPr txBox="1">
            <a:spLocks noGrp="1"/>
          </p:cNvSpPr>
          <p:nvPr>
            <p:ph type="body" sz="half" idx="1"/>
          </p:nvPr>
        </p:nvSpPr>
        <p:spPr>
          <a:xfrm>
            <a:off x="1097116" y="2576051"/>
            <a:ext cx="9525000" cy="8521700"/>
          </a:xfrm>
          <a:prstGeom prst="rect">
            <a:avLst/>
          </a:prstGeom>
        </p:spPr>
        <p:txBody>
          <a:bodyPr/>
          <a:lstStyle/>
          <a:p>
            <a:pPr marL="513333" indent="-513333" defTabSz="775969">
              <a:spcBef>
                <a:spcPts val="4200"/>
              </a:spcBef>
              <a:defRPr sz="3948"/>
            </a:pPr>
            <a:r>
              <a:t>It occurs when there is more water than land can absorb.</a:t>
            </a:r>
          </a:p>
          <a:p>
            <a:pPr marL="513333" indent="-513333" defTabSz="775969">
              <a:spcBef>
                <a:spcPts val="4200"/>
              </a:spcBef>
              <a:defRPr sz="3948"/>
            </a:pPr>
            <a:r>
              <a:t>The water running off the land surface.</a:t>
            </a:r>
          </a:p>
          <a:p>
            <a:pPr marL="513333" indent="-513333" defTabSz="775969">
              <a:spcBef>
                <a:spcPts val="4200"/>
              </a:spcBef>
              <a:defRPr sz="3948"/>
            </a:pPr>
            <a:r>
              <a:t>Surface runoff : The amount of precipitation goes to the streams, rivers, etc. </a:t>
            </a:r>
          </a:p>
          <a:p>
            <a:pPr marL="513333" indent="-513333" defTabSz="775969">
              <a:spcBef>
                <a:spcPts val="4200"/>
              </a:spcBef>
              <a:defRPr sz="3948"/>
            </a:pPr>
            <a:r>
              <a:t>Sub-surface runoff : The few part of rainfall also goes down into the soil and joins to the rivers, oceans or sea is called sub-surface runoff.</a:t>
            </a:r>
          </a:p>
        </p:txBody>
      </p:sp>
      <p:pic>
        <p:nvPicPr>
          <p:cNvPr id="165" name="IMG_0936.jpeg" descr="IMG_09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7354" y="3143527"/>
            <a:ext cx="10261131" cy="7386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 = R + E…"/>
          <p:cNvSpPr txBox="1">
            <a:spLocks noGrp="1"/>
          </p:cNvSpPr>
          <p:nvPr>
            <p:ph type="ctrTitle"/>
          </p:nvPr>
        </p:nvSpPr>
        <p:spPr>
          <a:xfrm>
            <a:off x="1231900" y="6032499"/>
            <a:ext cx="21907500" cy="423237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30200">
              <a:defRPr sz="3440" spc="550"/>
            </a:pPr>
            <a:r>
              <a:rPr lang="en-US" sz="4400" dirty="0" smtClean="0"/>
              <a:t>	</a:t>
            </a:r>
            <a:r>
              <a:rPr sz="4400" dirty="0" smtClean="0"/>
              <a:t>P </a:t>
            </a:r>
            <a:r>
              <a:rPr sz="4400" dirty="0"/>
              <a:t>= R + E</a:t>
            </a:r>
          </a:p>
          <a:p>
            <a:pPr defTabSz="330200">
              <a:defRPr sz="3440" spc="550"/>
            </a:pPr>
            <a:endParaRPr sz="4400" dirty="0"/>
          </a:p>
          <a:p>
            <a:pPr defTabSz="330200">
              <a:defRPr sz="3440" spc="550"/>
            </a:pPr>
            <a:r>
              <a:rPr lang="en-US" sz="4400" dirty="0" smtClean="0"/>
              <a:t>	</a:t>
            </a:r>
            <a:r>
              <a:rPr sz="4400" dirty="0" smtClean="0"/>
              <a:t>P </a:t>
            </a:r>
            <a:r>
              <a:rPr sz="4400" dirty="0"/>
              <a:t>= precipitation </a:t>
            </a:r>
          </a:p>
          <a:p>
            <a:pPr defTabSz="330200">
              <a:defRPr sz="3440" spc="550"/>
            </a:pPr>
            <a:r>
              <a:rPr lang="en-US" sz="4400" dirty="0" smtClean="0"/>
              <a:t>	</a:t>
            </a:r>
            <a:r>
              <a:rPr sz="4400" dirty="0" smtClean="0"/>
              <a:t>R </a:t>
            </a:r>
            <a:r>
              <a:rPr sz="4400" dirty="0"/>
              <a:t>= runoff</a:t>
            </a:r>
          </a:p>
          <a:p>
            <a:pPr defTabSz="330200">
              <a:defRPr sz="3440" spc="550"/>
            </a:pPr>
            <a:r>
              <a:rPr lang="en-US" sz="4400" dirty="0" smtClean="0"/>
              <a:t>	</a:t>
            </a:r>
            <a:r>
              <a:rPr sz="4400" dirty="0" smtClean="0"/>
              <a:t>E </a:t>
            </a:r>
            <a:r>
              <a:rPr sz="4400" dirty="0"/>
              <a:t>= Losses through evaporation and transpiration </a:t>
            </a:r>
          </a:p>
        </p:txBody>
      </p:sp>
      <p:sp>
        <p:nvSpPr>
          <p:cNvPr id="168" name="Hydrologic balance equation"/>
          <p:cNvSpPr txBox="1">
            <a:spLocks noGrp="1"/>
          </p:cNvSpPr>
          <p:nvPr>
            <p:ph type="subTitle" sz="quarter" idx="1"/>
          </p:nvPr>
        </p:nvSpPr>
        <p:spPr>
          <a:xfrm>
            <a:off x="866505" y="1091381"/>
            <a:ext cx="21907501" cy="3223245"/>
          </a:xfrm>
          <a:prstGeom prst="rect">
            <a:avLst/>
          </a:prstGeom>
          <a:solidFill>
            <a:schemeClr val="accent1">
              <a:hueOff val="450000"/>
              <a:satOff val="-18071"/>
              <a:lumOff val="-14609"/>
            </a:schemeClr>
          </a:solidFill>
        </p:spPr>
        <p:txBody>
          <a:bodyPr>
            <a:normAutofit/>
          </a:bodyPr>
          <a:lstStyle>
            <a:lvl1pPr algn="ctr">
              <a:defRPr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sz="5400" dirty="0"/>
              <a:t>Hydrologic balance equation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all" spc="512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all" spc="512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191</Words>
  <Application>Microsoft Office PowerPoint</Application>
  <PresentationFormat>Custom</PresentationFormat>
  <Paragraphs>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Avenir Book</vt:lpstr>
      <vt:lpstr>Avenir Light</vt:lpstr>
      <vt:lpstr>Avenir Medium</vt:lpstr>
      <vt:lpstr>Bodoni MT</vt:lpstr>
      <vt:lpstr>Helvetica Neue</vt:lpstr>
      <vt:lpstr>New_Template1</vt:lpstr>
      <vt:lpstr>  topic:- Hydrological cycle    mrs. Jadhav megha mahesh    Department of soil and water conservation</vt:lpstr>
      <vt:lpstr>      Hydrological cycle </vt:lpstr>
      <vt:lpstr>PowerPoint Presentation</vt:lpstr>
      <vt:lpstr>Evaporation</vt:lpstr>
      <vt:lpstr>Transpiration </vt:lpstr>
      <vt:lpstr>Precipitation</vt:lpstr>
      <vt:lpstr>Interception loss</vt:lpstr>
      <vt:lpstr>Runoff</vt:lpstr>
      <vt:lpstr> P = R + E   P = precipitation   R = runoff  E = Losses through evaporation and transpiration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soil and water conservation</dc:title>
  <cp:lastModifiedBy>Soil</cp:lastModifiedBy>
  <cp:revision>15</cp:revision>
  <dcterms:modified xsi:type="dcterms:W3CDTF">2022-09-19T07:24:33Z</dcterms:modified>
</cp:coreProperties>
</file>